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9" r:id="rId1"/>
  </p:sldMasterIdLst>
  <p:notesMasterIdLst>
    <p:notesMasterId r:id="rId14"/>
  </p:notesMasterIdLst>
  <p:sldIdLst>
    <p:sldId id="256" r:id="rId2"/>
    <p:sldId id="270" r:id="rId3"/>
    <p:sldId id="268" r:id="rId4"/>
    <p:sldId id="272" r:id="rId5"/>
    <p:sldId id="275" r:id="rId6"/>
    <p:sldId id="266" r:id="rId7"/>
    <p:sldId id="267" r:id="rId8"/>
    <p:sldId id="276" r:id="rId9"/>
    <p:sldId id="269" r:id="rId10"/>
    <p:sldId id="277" r:id="rId11"/>
    <p:sldId id="271" r:id="rId12"/>
    <p:sldId id="265" r:id="rId13"/>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Verdana" pitchFamily="34" charset="0"/>
        <a:ea typeface="+mn-ea"/>
        <a:cs typeface="+mn-cs"/>
      </a:defRPr>
    </a:lvl1pPr>
    <a:lvl2pPr marL="457200" algn="l" rtl="0" eaLnBrk="0" fontAlgn="base" hangingPunct="0">
      <a:spcBef>
        <a:spcPct val="0"/>
      </a:spcBef>
      <a:spcAft>
        <a:spcPct val="0"/>
      </a:spcAft>
      <a:defRPr kern="1200">
        <a:solidFill>
          <a:schemeClr val="tx1"/>
        </a:solidFill>
        <a:latin typeface="Verdana" pitchFamily="34" charset="0"/>
        <a:ea typeface="+mn-ea"/>
        <a:cs typeface="+mn-cs"/>
      </a:defRPr>
    </a:lvl2pPr>
    <a:lvl3pPr marL="914400" algn="l" rtl="0" eaLnBrk="0" fontAlgn="base" hangingPunct="0">
      <a:spcBef>
        <a:spcPct val="0"/>
      </a:spcBef>
      <a:spcAft>
        <a:spcPct val="0"/>
      </a:spcAft>
      <a:defRPr kern="1200">
        <a:solidFill>
          <a:schemeClr val="tx1"/>
        </a:solidFill>
        <a:latin typeface="Verdana" pitchFamily="34" charset="0"/>
        <a:ea typeface="+mn-ea"/>
        <a:cs typeface="+mn-cs"/>
      </a:defRPr>
    </a:lvl3pPr>
    <a:lvl4pPr marL="1371600" algn="l" rtl="0" eaLnBrk="0" fontAlgn="base" hangingPunct="0">
      <a:spcBef>
        <a:spcPct val="0"/>
      </a:spcBef>
      <a:spcAft>
        <a:spcPct val="0"/>
      </a:spcAft>
      <a:defRPr kern="1200">
        <a:solidFill>
          <a:schemeClr val="tx1"/>
        </a:solidFill>
        <a:latin typeface="Verdana" pitchFamily="34" charset="0"/>
        <a:ea typeface="+mn-ea"/>
        <a:cs typeface="+mn-cs"/>
      </a:defRPr>
    </a:lvl4pPr>
    <a:lvl5pPr marL="1828800" algn="l" rtl="0" eaLnBrk="0" fontAlgn="base" hangingPunct="0">
      <a:spcBef>
        <a:spcPct val="0"/>
      </a:spcBef>
      <a:spcAft>
        <a:spcPct val="0"/>
      </a:spcAft>
      <a:defRPr kern="1200">
        <a:solidFill>
          <a:schemeClr val="tx1"/>
        </a:solidFill>
        <a:latin typeface="Verdana" pitchFamily="34" charset="0"/>
        <a:ea typeface="+mn-ea"/>
        <a:cs typeface="+mn-cs"/>
      </a:defRPr>
    </a:lvl5pPr>
    <a:lvl6pPr marL="2286000" algn="l" defTabSz="914400" rtl="0" eaLnBrk="1" latinLnBrk="0" hangingPunct="1">
      <a:defRPr kern="1200">
        <a:solidFill>
          <a:schemeClr val="tx1"/>
        </a:solidFill>
        <a:latin typeface="Verdana" pitchFamily="34" charset="0"/>
        <a:ea typeface="+mn-ea"/>
        <a:cs typeface="+mn-cs"/>
      </a:defRPr>
    </a:lvl6pPr>
    <a:lvl7pPr marL="2743200" algn="l" defTabSz="914400" rtl="0" eaLnBrk="1" latinLnBrk="0" hangingPunct="1">
      <a:defRPr kern="1200">
        <a:solidFill>
          <a:schemeClr val="tx1"/>
        </a:solidFill>
        <a:latin typeface="Verdana" pitchFamily="34" charset="0"/>
        <a:ea typeface="+mn-ea"/>
        <a:cs typeface="+mn-cs"/>
      </a:defRPr>
    </a:lvl7pPr>
    <a:lvl8pPr marL="3200400" algn="l" defTabSz="914400" rtl="0" eaLnBrk="1" latinLnBrk="0" hangingPunct="1">
      <a:defRPr kern="1200">
        <a:solidFill>
          <a:schemeClr val="tx1"/>
        </a:solidFill>
        <a:latin typeface="Verdana" pitchFamily="34" charset="0"/>
        <a:ea typeface="+mn-ea"/>
        <a:cs typeface="+mn-cs"/>
      </a:defRPr>
    </a:lvl8pPr>
    <a:lvl9pPr marL="3657600" algn="l" defTabSz="914400" rtl="0" eaLnBrk="1" latinLnBrk="0" hangingPunct="1">
      <a:defRPr kern="1200">
        <a:solidFill>
          <a:schemeClr val="tx1"/>
        </a:solidFill>
        <a:latin typeface="Verdan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0" autoAdjust="0"/>
    <p:restoredTop sz="94660" autoAdjust="0"/>
  </p:normalViewPr>
  <p:slideViewPr>
    <p:cSldViewPr>
      <p:cViewPr>
        <p:scale>
          <a:sx n="80" d="100"/>
          <a:sy n="80" d="100"/>
        </p:scale>
        <p:origin x="-864" y="-58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presProps" Target="pres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notesMaster" Target="notesMasters/notesMaster1.xml" /></Relationships>
</file>

<file path=ppt/media/hdphoto1.wdp>
</file>

<file path=ppt/media/image1.jpe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4A9CF63-4563-47FE-A924-F4B5DD2E438D}" type="datetimeFigureOut">
              <a:rPr lang="en-US" smtClean="0"/>
              <a:t>2/21/2024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4F96F7-417D-46CA-9D90-BED148BC29C1}" type="slidenum">
              <a:rPr lang="en-US" smtClean="0"/>
              <a:t>‹#›</a:t>
            </a:fld>
            <a:endParaRPr lang="en-US"/>
          </a:p>
        </p:txBody>
      </p:sp>
    </p:spTree>
    <p:extLst>
      <p:ext uri="{BB962C8B-B14F-4D97-AF65-F5344CB8AC3E}">
        <p14:creationId xmlns:p14="http://schemas.microsoft.com/office/powerpoint/2010/main" val="133319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4F96F7-417D-46CA-9D90-BED148BC29C1}" type="slidenum">
              <a:rPr lang="en-US" smtClean="0"/>
              <a:t>4</a:t>
            </a:fld>
            <a:endParaRPr lang="en-US"/>
          </a:p>
        </p:txBody>
      </p:sp>
    </p:spTree>
    <p:extLst>
      <p:ext uri="{BB962C8B-B14F-4D97-AF65-F5344CB8AC3E}">
        <p14:creationId xmlns:p14="http://schemas.microsoft.com/office/powerpoint/2010/main" val="1365708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51FF6C4F-E772-4462-86AD-429AC89DABD0}" type="slidenum">
              <a:rPr lang="en-US" altLang="en-US" smtClean="0"/>
              <a:pPr/>
              <a:t>‹#›</a:t>
            </a:fld>
            <a:endParaRPr lang="en-US"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7DBC7882-CADE-4784-AFF9-CFEEC5900AA4}" type="slidenum">
              <a:rPr lang="en-US" altLang="en-US" smtClean="0"/>
              <a:pPr/>
              <a:t>‹#›</a:t>
            </a:fld>
            <a:endParaRPr lang="en-US"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A59FEF42-95E5-4DBD-A43E-071067E617FC}" type="slidenum">
              <a:rPr lang="en-US" altLang="en-US" smtClean="0"/>
              <a:pPr/>
              <a:t>‹#›</a:t>
            </a:fld>
            <a:endParaRPr lang="en-US"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6C393D11-878F-4925-9C0B-0C3DBCE73A58}" type="slidenum">
              <a:rPr lang="en-US" altLang="en-US" smtClean="0"/>
              <a:pPr/>
              <a:t>‹#›</a:t>
            </a:fld>
            <a:endParaRPr lang="en-US"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E62DDDB8-7210-47B6-8E50-5F25C311DEA2}" type="slidenum">
              <a:rPr lang="en-US" altLang="en-US" smtClean="0"/>
              <a:pPr/>
              <a:t>‹#›</a:t>
            </a:fld>
            <a:endParaRPr lang="en-US"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FDE60A40-4F85-41FA-BC3A-31B479463DFD}" type="slidenum">
              <a:rPr lang="en-US" altLang="en-US" smtClean="0"/>
              <a:pPr/>
              <a:t>‹#›</a:t>
            </a:fld>
            <a:endParaRPr lang="en-US"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ltLang="en-US"/>
          </a:p>
        </p:txBody>
      </p:sp>
      <p:sp>
        <p:nvSpPr>
          <p:cNvPr id="8" name="Footer Placeholder 7"/>
          <p:cNvSpPr>
            <a:spLocks noGrp="1"/>
          </p:cNvSpPr>
          <p:nvPr>
            <p:ph type="ftr" sz="quarter" idx="11"/>
          </p:nvPr>
        </p:nvSpPr>
        <p:spPr/>
        <p:txBody>
          <a:bodyPr/>
          <a:lstStyle/>
          <a:p>
            <a:endParaRPr lang="en-US" altLang="en-US"/>
          </a:p>
        </p:txBody>
      </p:sp>
      <p:sp>
        <p:nvSpPr>
          <p:cNvPr id="9" name="Slide Number Placeholder 8"/>
          <p:cNvSpPr>
            <a:spLocks noGrp="1"/>
          </p:cNvSpPr>
          <p:nvPr>
            <p:ph type="sldNum" sz="quarter" idx="12"/>
          </p:nvPr>
        </p:nvSpPr>
        <p:spPr/>
        <p:txBody>
          <a:bodyPr/>
          <a:lstStyle/>
          <a:p>
            <a:fld id="{4C235B75-1267-4544-95B3-495E140FD9C2}" type="slidenum">
              <a:rPr lang="en-US" altLang="en-US" smtClean="0"/>
              <a:pPr/>
              <a:t>‹#›</a:t>
            </a:fld>
            <a:endParaRPr lang="en-US"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ltLang="en-US"/>
          </a:p>
        </p:txBody>
      </p:sp>
      <p:sp>
        <p:nvSpPr>
          <p:cNvPr id="4" name="Footer Placeholder 3"/>
          <p:cNvSpPr>
            <a:spLocks noGrp="1"/>
          </p:cNvSpPr>
          <p:nvPr>
            <p:ph type="ftr" sz="quarter" idx="11"/>
          </p:nvPr>
        </p:nvSpPr>
        <p:spPr/>
        <p:txBody>
          <a:bodyPr/>
          <a:lstStyle/>
          <a:p>
            <a:endParaRPr lang="en-US" altLang="en-US"/>
          </a:p>
        </p:txBody>
      </p:sp>
      <p:sp>
        <p:nvSpPr>
          <p:cNvPr id="5" name="Slide Number Placeholder 4"/>
          <p:cNvSpPr>
            <a:spLocks noGrp="1"/>
          </p:cNvSpPr>
          <p:nvPr>
            <p:ph type="sldNum" sz="quarter" idx="12"/>
          </p:nvPr>
        </p:nvSpPr>
        <p:spPr/>
        <p:txBody>
          <a:bodyPr/>
          <a:lstStyle/>
          <a:p>
            <a:fld id="{97B3EE8B-2DA0-412F-8B83-3751C49B8FA1}" type="slidenum">
              <a:rPr lang="en-US" altLang="en-US" smtClean="0"/>
              <a:pPr/>
              <a:t>‹#›</a:t>
            </a:fld>
            <a:endParaRPr lang="en-US"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ltLang="en-US"/>
          </a:p>
        </p:txBody>
      </p:sp>
      <p:sp>
        <p:nvSpPr>
          <p:cNvPr id="3" name="Footer Placeholder 2"/>
          <p:cNvSpPr>
            <a:spLocks noGrp="1"/>
          </p:cNvSpPr>
          <p:nvPr>
            <p:ph type="ftr" sz="quarter" idx="11"/>
          </p:nvPr>
        </p:nvSpPr>
        <p:spPr/>
        <p:txBody>
          <a:bodyPr/>
          <a:lstStyle/>
          <a:p>
            <a:endParaRPr lang="en-US" altLang="en-US"/>
          </a:p>
        </p:txBody>
      </p:sp>
      <p:sp>
        <p:nvSpPr>
          <p:cNvPr id="4" name="Slide Number Placeholder 3"/>
          <p:cNvSpPr>
            <a:spLocks noGrp="1"/>
          </p:cNvSpPr>
          <p:nvPr>
            <p:ph type="sldNum" sz="quarter" idx="12"/>
          </p:nvPr>
        </p:nvSpPr>
        <p:spPr/>
        <p:txBody>
          <a:bodyPr/>
          <a:lstStyle/>
          <a:p>
            <a:fld id="{C6A80753-B284-4784-AE3B-ED823130816C}" type="slidenum">
              <a:rPr lang="en-US" altLang="en-US" smtClean="0"/>
              <a:pPr/>
              <a:t>‹#›</a:t>
            </a:fld>
            <a:endParaRPr lang="en-US"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D903A62D-AFFC-4BCA-AB4C-1E18E7962747}" type="slidenum">
              <a:rPr lang="en-US" altLang="en-US" smtClean="0"/>
              <a:pPr/>
              <a:t>‹#›</a:t>
            </a:fld>
            <a:endParaRPr lang="en-US" altLang="en-US"/>
          </a:p>
        </p:txBody>
      </p:sp>
      <p:sp>
        <p:nvSpPr>
          <p:cNvPr id="9" name="Content Placeholder 8"/>
          <p:cNvSpPr>
            <a:spLocks noGrp="1"/>
          </p:cNvSpPr>
          <p:nvPr>
            <p:ph sz="quarter" idx="13"/>
          </p:nvPr>
        </p:nvSpPr>
        <p:spPr>
          <a:xfrm>
            <a:off x="304800" y="381000"/>
            <a:ext cx="7772400" cy="4942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endParaRPr lang="en-US" altLang="en-US"/>
          </a:p>
        </p:txBody>
      </p:sp>
      <p:sp>
        <p:nvSpPr>
          <p:cNvPr id="9" name="Slide Number Placeholder 8"/>
          <p:cNvSpPr>
            <a:spLocks noGrp="1"/>
          </p:cNvSpPr>
          <p:nvPr>
            <p:ph type="sldNum" sz="quarter" idx="11"/>
          </p:nvPr>
        </p:nvSpPr>
        <p:spPr/>
        <p:txBody>
          <a:bodyPr/>
          <a:lstStyle/>
          <a:p>
            <a:fld id="{B135339E-8106-4DA9-B476-720A8585E8FD}" type="slidenum">
              <a:rPr lang="en-US" altLang="en-US" smtClean="0"/>
              <a:pPr/>
              <a:t>‹#›</a:t>
            </a:fld>
            <a:endParaRPr lang="en-US" altLang="en-US"/>
          </a:p>
        </p:txBody>
      </p:sp>
      <p:sp>
        <p:nvSpPr>
          <p:cNvPr id="10" name="Footer Placeholder 9"/>
          <p:cNvSpPr>
            <a:spLocks noGrp="1"/>
          </p:cNvSpPr>
          <p:nvPr>
            <p:ph type="ftr" sz="quarter" idx="12"/>
          </p:nvPr>
        </p:nvSpPr>
        <p:spPr/>
        <p:txBody>
          <a:bodyPr/>
          <a:lstStyle/>
          <a:p>
            <a:endParaRPr lang="en-US"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CFD51DDD-B991-496B-9D05-5F3E5D5A92F5}" type="slidenum">
              <a:rPr lang="en-US" altLang="en-US" smtClean="0"/>
              <a:pPr/>
              <a:t>‹#›</a:t>
            </a:fld>
            <a:endParaRPr lang="en-US" alt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lt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endParaRPr lang="en-US"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hdr="0" ftr="0" dt="0"/>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andy.abdelmalak@guc.edu.eg" TargetMode="External" /><Relationship Id="rId2" Type="http://schemas.openxmlformats.org/officeDocument/2006/relationships/hyperlink" Target="mailto:amr.alaa@guc.edu.eg" TargetMode="Externa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2.emf"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3.png" /></Relationships>
</file>

<file path=ppt/slides/_rels/slide6.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4.png" /><Relationship Id="rId1" Type="http://schemas.openxmlformats.org/officeDocument/2006/relationships/slideLayout" Target="../slideLayouts/slideLayout2.xml" /><Relationship Id="rId4" Type="http://schemas.openxmlformats.org/officeDocument/2006/relationships/image" Target="../media/image5.png" /></Relationships>
</file>

<file path=ppt/slides/_rels/slide7.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15786"/>
            <a:ext cx="7543800" cy="2593975"/>
          </a:xfrm>
        </p:spPr>
        <p:txBody>
          <a:bodyPr/>
          <a:lstStyle/>
          <a:p>
            <a:pPr algn="ctr"/>
            <a:r>
              <a:rPr lang="en-US" dirty="0"/>
              <a:t>Advanced Microelectronics Lab</a:t>
            </a:r>
          </a:p>
        </p:txBody>
      </p:sp>
      <p:sp>
        <p:nvSpPr>
          <p:cNvPr id="4" name="Slide Number Placeholder 3"/>
          <p:cNvSpPr>
            <a:spLocks noGrp="1"/>
          </p:cNvSpPr>
          <p:nvPr>
            <p:ph type="sldNum" sz="quarter" idx="12"/>
          </p:nvPr>
        </p:nvSpPr>
        <p:spPr/>
        <p:txBody>
          <a:bodyPr/>
          <a:lstStyle/>
          <a:p>
            <a:fld id="{51FF6C4F-E772-4462-86AD-429AC89DABD0}" type="slidenum">
              <a:rPr lang="en-US" altLang="en-US" smtClean="0"/>
              <a:pPr/>
              <a:t>1</a:t>
            </a:fld>
            <a:endParaRPr lang="en-US" altLang="en-US" dirty="0"/>
          </a:p>
        </p:txBody>
      </p:sp>
      <p:sp>
        <p:nvSpPr>
          <p:cNvPr id="10" name="Subtitle 2">
            <a:extLst>
              <a:ext uri="{FF2B5EF4-FFF2-40B4-BE49-F238E27FC236}">
                <a16:creationId xmlns:a16="http://schemas.microsoft.com/office/drawing/2014/main" id="{F63FC561-5AEE-2A46-B357-324004D9C685}"/>
              </a:ext>
            </a:extLst>
          </p:cNvPr>
          <p:cNvSpPr txBox="1">
            <a:spLocks noGrp="1"/>
          </p:cNvSpPr>
          <p:nvPr>
            <p:ph type="subTitle" idx="1"/>
          </p:nvPr>
        </p:nvSpPr>
        <p:spPr>
          <a:prstGeom prst="rect">
            <a:avLst/>
          </a:prstGeom>
        </p:spPr>
        <p:txBody>
          <a:bodyPr vert="horz" lIns="91440" tIns="45720" rIns="91440" bIns="45720" rtlCol="0" anchor="t">
            <a:noAutofit/>
          </a:bodyPr>
          <a:lstStyle>
            <a:lvl1pPr marL="0" indent="0" algn="l" defTabSz="914400" rtl="0" eaLnBrk="1" latinLnBrk="0" hangingPunct="1">
              <a:spcBef>
                <a:spcPct val="20000"/>
              </a:spcBef>
              <a:buClr>
                <a:schemeClr val="accent1"/>
              </a:buClr>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Clr>
                <a:schemeClr val="accent2"/>
              </a:buClr>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spcBef>
                <a:spcPct val="20000"/>
              </a:spcBef>
              <a:buClr>
                <a:schemeClr val="accent3"/>
              </a:buClr>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spcBef>
                <a:spcPct val="20000"/>
              </a:spcBef>
              <a:buClr>
                <a:schemeClr val="accent4"/>
              </a:buClr>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spcBef>
                <a:spcPct val="20000"/>
              </a:spcBef>
              <a:buClr>
                <a:schemeClr val="accent5"/>
              </a:buClr>
              <a:buFont typeface="Arial" pitchFamily="34" charset="0"/>
              <a:buNone/>
              <a:defRPr sz="1400" kern="1200" baseline="0">
                <a:solidFill>
                  <a:schemeClr val="tx1">
                    <a:tint val="75000"/>
                  </a:schemeClr>
                </a:solidFill>
                <a:latin typeface="+mn-lt"/>
                <a:ea typeface="+mn-ea"/>
                <a:cs typeface="+mn-cs"/>
              </a:defRPr>
            </a:lvl5pPr>
            <a:lvl6pPr marL="2286000" indent="0" algn="ctr" defTabSz="914400" rtl="0" eaLnBrk="1" latinLnBrk="0" hangingPunct="1">
              <a:spcBef>
                <a:spcPct val="20000"/>
              </a:spcBef>
              <a:buClr>
                <a:schemeClr val="accent1"/>
              </a:buClr>
              <a:buFont typeface="Arial" pitchFamily="34" charset="0"/>
              <a:buNone/>
              <a:defRPr sz="1400" kern="1200" baseline="0">
                <a:solidFill>
                  <a:schemeClr val="tx1">
                    <a:tint val="75000"/>
                  </a:schemeClr>
                </a:solidFill>
                <a:latin typeface="+mn-lt"/>
                <a:ea typeface="+mn-ea"/>
                <a:cs typeface="+mn-cs"/>
              </a:defRPr>
            </a:lvl6pPr>
            <a:lvl7pPr marL="2743200" indent="0" algn="ctr" defTabSz="914400" rtl="0" eaLnBrk="1" latinLnBrk="0" hangingPunct="1">
              <a:spcBef>
                <a:spcPct val="20000"/>
              </a:spcBef>
              <a:buClr>
                <a:schemeClr val="accent2"/>
              </a:buClr>
              <a:buFont typeface="Arial" pitchFamily="34" charset="0"/>
              <a:buNone/>
              <a:defRPr sz="1400" kern="1200">
                <a:solidFill>
                  <a:schemeClr val="tx1">
                    <a:tint val="75000"/>
                  </a:schemeClr>
                </a:solidFill>
                <a:latin typeface="+mn-lt"/>
                <a:ea typeface="+mn-ea"/>
                <a:cs typeface="+mn-cs"/>
              </a:defRPr>
            </a:lvl7pPr>
            <a:lvl8pPr marL="3200400" indent="0" algn="ctr" defTabSz="914400" rtl="0" eaLnBrk="1" latinLnBrk="0" hangingPunct="1">
              <a:spcBef>
                <a:spcPct val="20000"/>
              </a:spcBef>
              <a:buClr>
                <a:schemeClr val="accent3"/>
              </a:buClr>
              <a:buFont typeface="Arial" pitchFamily="34" charset="0"/>
              <a:buNone/>
              <a:defRPr sz="1400" kern="1200">
                <a:solidFill>
                  <a:schemeClr val="tx1">
                    <a:tint val="75000"/>
                  </a:schemeClr>
                </a:solidFill>
                <a:latin typeface="+mn-lt"/>
                <a:ea typeface="+mn-ea"/>
                <a:cs typeface="+mn-cs"/>
              </a:defRPr>
            </a:lvl8pPr>
            <a:lvl9pPr marL="3657600" indent="0" algn="ctr" defTabSz="914400" rtl="0" eaLnBrk="1" latinLnBrk="0" hangingPunct="1">
              <a:spcBef>
                <a:spcPct val="20000"/>
              </a:spcBef>
              <a:buClr>
                <a:schemeClr val="accent4"/>
              </a:buClr>
              <a:buFont typeface="Arial" pitchFamily="34" charset="0"/>
              <a:buNone/>
              <a:defRPr sz="1400" kern="1200">
                <a:solidFill>
                  <a:schemeClr val="tx1">
                    <a:tint val="75000"/>
                  </a:schemeClr>
                </a:solidFill>
                <a:latin typeface="+mn-lt"/>
                <a:ea typeface="+mn-ea"/>
                <a:cs typeface="+mn-cs"/>
              </a:defRPr>
            </a:lvl9pPr>
          </a:lstStyle>
          <a:p>
            <a:pPr fontAlgn="auto">
              <a:spcAft>
                <a:spcPts val="0"/>
              </a:spcAft>
            </a:pPr>
            <a:r>
              <a:rPr lang="en-US" sz="2200" dirty="0">
                <a:hlinkClick r:id="rId2"/>
              </a:rPr>
              <a:t>amr.alaa@guc.edu.eg</a:t>
            </a:r>
            <a:endParaRPr lang="en-US" sz="2200" dirty="0">
              <a:hlinkClick r:id="rId3"/>
            </a:endParaRPr>
          </a:p>
          <a:p>
            <a:pPr fontAlgn="auto">
              <a:spcAft>
                <a:spcPts val="0"/>
              </a:spcAft>
            </a:pPr>
            <a:r>
              <a:rPr lang="en-US" sz="2200" dirty="0"/>
              <a:t>C3.305 (Back office)</a:t>
            </a:r>
            <a:endParaRPr lang="en-US" sz="2200" dirty="0">
              <a:hlinkClick r:id="" action="ppaction://noaction"/>
            </a:endParaRPr>
          </a:p>
          <a:p>
            <a:pPr fontAlgn="auto">
              <a:spcAft>
                <a:spcPts val="0"/>
              </a:spcAft>
            </a:pPr>
            <a:endParaRPr lang="en-US" sz="2200" dirty="0">
              <a:hlinkClick r:id="" action="ppaction://noaction"/>
            </a:endParaRPr>
          </a:p>
          <a:p>
            <a:pPr fontAlgn="auto">
              <a:spcAft>
                <a:spcPts val="0"/>
              </a:spcAft>
            </a:pPr>
            <a:r>
              <a:rPr lang="en-US" sz="2200" dirty="0">
                <a:hlinkClick r:id="" action="ppaction://noaction"/>
              </a:rPr>
              <a:t>Sandy.abdelmalak@guc.edu.eg</a:t>
            </a:r>
            <a:endParaRPr lang="en-US" sz="2200" dirty="0"/>
          </a:p>
          <a:p>
            <a:pPr fontAlgn="auto">
              <a:spcAft>
                <a:spcPts val="0"/>
              </a:spcAft>
            </a:pPr>
            <a:r>
              <a:rPr lang="en-US" sz="2200" dirty="0"/>
              <a:t>C3.207</a:t>
            </a:r>
          </a:p>
          <a:p>
            <a:pPr fontAlgn="auto">
              <a:spcAft>
                <a:spcPts val="0"/>
              </a:spcAft>
            </a:pPr>
            <a:endParaRPr lang="en-US" sz="2200" dirty="0"/>
          </a:p>
        </p:txBody>
      </p:sp>
    </p:spTree>
    <p:extLst>
      <p:ext uri="{BB962C8B-B14F-4D97-AF65-F5344CB8AC3E}">
        <p14:creationId xmlns:p14="http://schemas.microsoft.com/office/powerpoint/2010/main" val="20216795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Debounce Circuit</a:t>
            </a:r>
          </a:p>
        </p:txBody>
      </p:sp>
      <p:sp>
        <p:nvSpPr>
          <p:cNvPr id="3" name="Content Placeholder 2"/>
          <p:cNvSpPr>
            <a:spLocks noGrp="1"/>
          </p:cNvSpPr>
          <p:nvPr>
            <p:ph idx="1"/>
          </p:nvPr>
        </p:nvSpPr>
        <p:spPr/>
        <p:txBody>
          <a:bodyPr/>
          <a:lstStyle/>
          <a:p>
            <a:pPr algn="just"/>
            <a:r>
              <a:rPr lang="en-US" dirty="0"/>
              <a:t>It </a:t>
            </a:r>
            <a:r>
              <a:rPr lang="en-GB" dirty="0"/>
              <a:t>is the process of eliminating the possibility of the production of rippled signals after a single key press, resulting in a more consistent movement.</a:t>
            </a:r>
          </a:p>
          <a:p>
            <a:pPr algn="just"/>
            <a:r>
              <a:rPr lang="en-GB" dirty="0"/>
              <a:t>In your VHDL code, the debounce circuit has to wait for a specific amount of time (you must learn how to estimate this time) without any variations in the value to make sure that it is an actual key press and not some flicker or noise.</a:t>
            </a:r>
          </a:p>
          <a:p>
            <a:pPr algn="just"/>
            <a:endParaRPr lang="en-US" dirty="0"/>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10</a:t>
            </a:fld>
            <a:endParaRPr lang="en-US" altLang="en-US"/>
          </a:p>
        </p:txBody>
      </p:sp>
    </p:spTree>
    <p:extLst>
      <p:ext uri="{BB962C8B-B14F-4D97-AF65-F5344CB8AC3E}">
        <p14:creationId xmlns:p14="http://schemas.microsoft.com/office/powerpoint/2010/main" val="15443361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Required VHDL Modules</a:t>
            </a:r>
          </a:p>
        </p:txBody>
      </p:sp>
      <p:sp>
        <p:nvSpPr>
          <p:cNvPr id="3" name="Content Placeholder 2"/>
          <p:cNvSpPr>
            <a:spLocks noGrp="1"/>
          </p:cNvSpPr>
          <p:nvPr>
            <p:ph idx="1"/>
          </p:nvPr>
        </p:nvSpPr>
        <p:spPr/>
        <p:txBody>
          <a:bodyPr/>
          <a:lstStyle/>
          <a:p>
            <a:pPr marL="571500" indent="-457200">
              <a:buFont typeface="+mj-lt"/>
              <a:buAutoNum type="arabicPeriod"/>
            </a:pPr>
            <a:r>
              <a:rPr lang="en-GB" dirty="0"/>
              <a:t>Moving image implementation *Required</a:t>
            </a:r>
          </a:p>
          <a:p>
            <a:pPr marL="571500" indent="-457200">
              <a:buFont typeface="+mj-lt"/>
              <a:buAutoNum type="arabicPeriod"/>
            </a:pPr>
            <a:r>
              <a:rPr lang="en-US" dirty="0"/>
              <a:t>Keyboard ps/2 module implementation *Required</a:t>
            </a:r>
          </a:p>
          <a:p>
            <a:pPr marL="571500" indent="-457200">
              <a:buFont typeface="+mj-lt"/>
              <a:buAutoNum type="arabicPeriod"/>
            </a:pPr>
            <a:r>
              <a:rPr lang="en-US" dirty="0"/>
              <a:t>Scan codes to ASCII conversion (given)</a:t>
            </a:r>
          </a:p>
          <a:p>
            <a:pPr marL="571500" indent="-457200">
              <a:buFont typeface="+mj-lt"/>
              <a:buAutoNum type="arabicPeriod"/>
            </a:pPr>
            <a:r>
              <a:rPr lang="en-US" dirty="0"/>
              <a:t>ASCII to pixel representation (given</a:t>
            </a:r>
            <a:r>
              <a:rPr lang="en-GB" dirty="0"/>
              <a:t>) </a:t>
            </a:r>
            <a:endParaRPr lang="en-US" dirty="0"/>
          </a:p>
          <a:p>
            <a:pPr marL="571500" indent="-457200">
              <a:buFont typeface="+mj-lt"/>
              <a:buAutoNum type="arabicPeriod"/>
            </a:pPr>
            <a:r>
              <a:rPr lang="en-US" dirty="0"/>
              <a:t>Interface between pixel representation and your VGA implementation *Required</a:t>
            </a:r>
            <a:endParaRPr lang="en-GB" dirty="0"/>
          </a:p>
          <a:p>
            <a:pPr marL="571500" indent="-457200">
              <a:buFont typeface="+mj-lt"/>
              <a:buAutoNum type="arabicPeriod"/>
            </a:pPr>
            <a:r>
              <a:rPr lang="en-GB" dirty="0"/>
              <a:t>Racing game implementation (single player) *Required</a:t>
            </a:r>
          </a:p>
          <a:p>
            <a:pPr marL="571500" indent="-457200">
              <a:buFont typeface="+mj-lt"/>
              <a:buAutoNum type="arabicPeriod"/>
            </a:pPr>
            <a:endParaRPr lang="en-GB" dirty="0"/>
          </a:p>
          <a:p>
            <a:pPr marL="571500" indent="-457200">
              <a:buFont typeface="+mj-lt"/>
              <a:buAutoNum type="arabicPeriod"/>
            </a:pPr>
            <a:endParaRPr lang="en-GB" dirty="0"/>
          </a:p>
          <a:p>
            <a:pPr marL="571500" indent="-457200">
              <a:buFont typeface="+mj-lt"/>
              <a:buAutoNum type="arabicPeriod"/>
            </a:pPr>
            <a:endParaRPr lang="en-GB" dirty="0"/>
          </a:p>
          <a:p>
            <a:pPr marL="571500" indent="-457200">
              <a:buFont typeface="+mj-lt"/>
              <a:buAutoNum type="arabicPeriod"/>
            </a:pPr>
            <a:endParaRPr lang="en-US" dirty="0"/>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11</a:t>
            </a:fld>
            <a:endParaRPr lang="en-US" altLang="en-US"/>
          </a:p>
        </p:txBody>
      </p:sp>
      <p:sp>
        <p:nvSpPr>
          <p:cNvPr id="5" name="Rectangle 4"/>
          <p:cNvSpPr/>
          <p:nvPr/>
        </p:nvSpPr>
        <p:spPr>
          <a:xfrm>
            <a:off x="457200" y="5392057"/>
            <a:ext cx="6705600"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t>Any Codes copied from other resources (online or offline) will result in a grade of ZERO with no negotiations </a:t>
            </a:r>
          </a:p>
        </p:txBody>
      </p:sp>
    </p:spTree>
    <p:extLst>
      <p:ext uri="{BB962C8B-B14F-4D97-AF65-F5344CB8AC3E}">
        <p14:creationId xmlns:p14="http://schemas.microsoft.com/office/powerpoint/2010/main" val="19572017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C393D11-878F-4925-9C0B-0C3DBCE73A58}" type="slidenum">
              <a:rPr lang="en-US" altLang="en-US" smtClean="0"/>
              <a:pPr/>
              <a:t>12</a:t>
            </a:fld>
            <a:endParaRPr lang="en-US" altLang="en-US"/>
          </a:p>
        </p:txBody>
      </p:sp>
      <p:sp>
        <p:nvSpPr>
          <p:cNvPr id="5" name="Rectangle 4"/>
          <p:cNvSpPr/>
          <p:nvPr/>
        </p:nvSpPr>
        <p:spPr>
          <a:xfrm>
            <a:off x="2590800" y="3285530"/>
            <a:ext cx="3230213" cy="923330"/>
          </a:xfrm>
          <a:prstGeom prst="rect">
            <a:avLst/>
          </a:prstGeom>
          <a:noFill/>
        </p:spPr>
        <p:txBody>
          <a:bodyPr wrap="square" lIns="91440" tIns="45720" rIns="91440" bIns="45720">
            <a:spAutoFit/>
          </a:bodyPr>
          <a:lstStyle/>
          <a:p>
            <a:pPr algn="ctr"/>
            <a:r>
              <a:rPr lang="en-US" sz="54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Palace Script MT" panose="030303020206070C0B05" pitchFamily="66" charset="0"/>
              </a:rPr>
              <a:t>Thank You</a:t>
            </a:r>
          </a:p>
        </p:txBody>
      </p:sp>
    </p:spTree>
    <p:extLst>
      <p:ext uri="{BB962C8B-B14F-4D97-AF65-F5344CB8AC3E}">
        <p14:creationId xmlns:p14="http://schemas.microsoft.com/office/powerpoint/2010/main" val="1169240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Hints</a:t>
            </a:r>
          </a:p>
        </p:txBody>
      </p:sp>
      <p:sp>
        <p:nvSpPr>
          <p:cNvPr id="3" name="Content Placeholder 2"/>
          <p:cNvSpPr>
            <a:spLocks noGrp="1"/>
          </p:cNvSpPr>
          <p:nvPr>
            <p:ph idx="1"/>
          </p:nvPr>
        </p:nvSpPr>
        <p:spPr/>
        <p:txBody>
          <a:bodyPr/>
          <a:lstStyle/>
          <a:p>
            <a:r>
              <a:rPr lang="en-US" dirty="0"/>
              <a:t>General hints</a:t>
            </a:r>
          </a:p>
          <a:p>
            <a:pPr lvl="1"/>
            <a:r>
              <a:rPr lang="en-US" dirty="0"/>
              <a:t>Make sure that basys-3 board is selected for the project</a:t>
            </a:r>
          </a:p>
          <a:p>
            <a:pPr lvl="1"/>
            <a:r>
              <a:rPr lang="en-US" dirty="0"/>
              <a:t>Board XC7A35T-ICPG236</a:t>
            </a:r>
          </a:p>
          <a:p>
            <a:pPr lvl="1"/>
            <a:r>
              <a:rPr lang="en-US" dirty="0"/>
              <a:t>Constraint file is case sensitive</a:t>
            </a:r>
          </a:p>
          <a:p>
            <a:pPr lvl="1"/>
            <a:r>
              <a:rPr lang="en-US" dirty="0"/>
              <a:t>For vectors, use [ ] for port mapping (e.g. X[0] )</a:t>
            </a:r>
          </a:p>
          <a:p>
            <a:pPr lvl="1"/>
            <a:r>
              <a:rPr lang="en-US" dirty="0"/>
              <a:t>Run behavioral simulation to verify functionality if needed</a:t>
            </a:r>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2</a:t>
            </a:fld>
            <a:endParaRPr lang="en-US" altLang="en-US"/>
          </a:p>
        </p:txBody>
      </p:sp>
    </p:spTree>
    <p:extLst>
      <p:ext uri="{BB962C8B-B14F-4D97-AF65-F5344CB8AC3E}">
        <p14:creationId xmlns:p14="http://schemas.microsoft.com/office/powerpoint/2010/main" val="3685723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VGA Control</a:t>
            </a:r>
          </a:p>
        </p:txBody>
      </p:sp>
      <p:sp>
        <p:nvSpPr>
          <p:cNvPr id="3" name="Content Placeholder 2"/>
          <p:cNvSpPr>
            <a:spLocks noGrp="1"/>
          </p:cNvSpPr>
          <p:nvPr>
            <p:ph idx="1"/>
          </p:nvPr>
        </p:nvSpPr>
        <p:spPr/>
        <p:txBody>
          <a:bodyPr/>
          <a:lstStyle/>
          <a:p>
            <a:r>
              <a:rPr lang="en-US" dirty="0"/>
              <a:t>Recap</a:t>
            </a:r>
          </a:p>
          <a:p>
            <a:pPr lvl="1"/>
            <a:r>
              <a:rPr lang="en-US" dirty="0"/>
              <a:t>Display Fixed Color</a:t>
            </a:r>
          </a:p>
          <a:p>
            <a:pPr lvl="1"/>
            <a:r>
              <a:rPr lang="en-US" dirty="0"/>
              <a:t>Display Fixed Images with memory IP</a:t>
            </a:r>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3</a:t>
            </a:fld>
            <a:endParaRPr lang="en-US" altLang="en-US"/>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53066" t="5405" r="2368" b="4878"/>
          <a:stretch/>
        </p:blipFill>
        <p:spPr bwMode="auto">
          <a:xfrm>
            <a:off x="3048000" y="3276600"/>
            <a:ext cx="2362200" cy="23463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4344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VGA Control</a:t>
            </a:r>
          </a:p>
        </p:txBody>
      </p:sp>
      <p:sp>
        <p:nvSpPr>
          <p:cNvPr id="3" name="Content Placeholder 2"/>
          <p:cNvSpPr>
            <a:spLocks noGrp="1"/>
          </p:cNvSpPr>
          <p:nvPr>
            <p:ph idx="1"/>
          </p:nvPr>
        </p:nvSpPr>
        <p:spPr/>
        <p:txBody>
          <a:bodyPr/>
          <a:lstStyle/>
          <a:p>
            <a:r>
              <a:rPr lang="en-US" b="1" dirty="0">
                <a:solidFill>
                  <a:schemeClr val="accent6"/>
                </a:solidFill>
              </a:rPr>
              <a:t>Task</a:t>
            </a:r>
            <a:r>
              <a:rPr lang="en-GB" b="1" dirty="0">
                <a:solidFill>
                  <a:schemeClr val="accent6"/>
                </a:solidFill>
              </a:rPr>
              <a:t> </a:t>
            </a:r>
            <a:r>
              <a:rPr lang="en-US" b="1" dirty="0">
                <a:solidFill>
                  <a:schemeClr val="accent6"/>
                </a:solidFill>
              </a:rPr>
              <a:t>1</a:t>
            </a:r>
          </a:p>
          <a:p>
            <a:pPr lvl="1"/>
            <a:r>
              <a:rPr lang="en-US" dirty="0"/>
              <a:t>Moving  Images</a:t>
            </a:r>
          </a:p>
          <a:p>
            <a:endParaRPr lang="en-US" dirty="0"/>
          </a:p>
          <a:p>
            <a:endParaRPr lang="en-US" dirty="0"/>
          </a:p>
          <a:p>
            <a:endParaRPr lang="en-US" dirty="0"/>
          </a:p>
          <a:p>
            <a:endParaRPr lang="en-US" dirty="0"/>
          </a:p>
          <a:p>
            <a:endParaRPr lang="en-US" dirty="0"/>
          </a:p>
          <a:p>
            <a:endParaRPr lang="en-US" dirty="0"/>
          </a:p>
          <a:p>
            <a:pPr algn="just"/>
            <a:r>
              <a:rPr lang="en-US" sz="2000" dirty="0"/>
              <a:t>Image must slide gradually at the edges and re-appear at the opposite edge simultaneously (for vertical and Horizontal motion)</a:t>
            </a:r>
          </a:p>
          <a:p>
            <a:pPr marL="411480" lvl="1" indent="0">
              <a:buNone/>
            </a:pPr>
            <a:endParaRPr lang="en-US" dirty="0"/>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4</a:t>
            </a:fld>
            <a:endParaRPr lang="en-US" altLang="en-US"/>
          </a:p>
        </p:txBody>
      </p:sp>
      <p:graphicFrame>
        <p:nvGraphicFramePr>
          <p:cNvPr id="5" name="Table 4"/>
          <p:cNvGraphicFramePr>
            <a:graphicFrameLocks noGrp="1"/>
          </p:cNvGraphicFramePr>
          <p:nvPr>
            <p:extLst>
              <p:ext uri="{D42A27DB-BD31-4B8C-83A1-F6EECF244321}">
                <p14:modId xmlns:p14="http://schemas.microsoft.com/office/powerpoint/2010/main" val="3317047933"/>
              </p:ext>
            </p:extLst>
          </p:nvPr>
        </p:nvGraphicFramePr>
        <p:xfrm>
          <a:off x="2895600" y="2590800"/>
          <a:ext cx="3050732" cy="1854200"/>
        </p:xfrm>
        <a:graphic>
          <a:graphicData uri="http://schemas.openxmlformats.org/drawingml/2006/table">
            <a:tbl>
              <a:tblPr firstRow="1" bandRow="1">
                <a:tableStyleId>{5C22544A-7EE6-4342-B048-85BDC9FD1C3A}</a:tableStyleId>
              </a:tblPr>
              <a:tblGrid>
                <a:gridCol w="476568">
                  <a:extLst>
                    <a:ext uri="{9D8B030D-6E8A-4147-A177-3AD203B41FA5}">
                      <a16:colId xmlns:a16="http://schemas.microsoft.com/office/drawing/2014/main" val="20000"/>
                    </a:ext>
                  </a:extLst>
                </a:gridCol>
                <a:gridCol w="476568">
                  <a:extLst>
                    <a:ext uri="{9D8B030D-6E8A-4147-A177-3AD203B41FA5}">
                      <a16:colId xmlns:a16="http://schemas.microsoft.com/office/drawing/2014/main" val="20001"/>
                    </a:ext>
                  </a:extLst>
                </a:gridCol>
                <a:gridCol w="2097596">
                  <a:extLst>
                    <a:ext uri="{9D8B030D-6E8A-4147-A177-3AD203B41FA5}">
                      <a16:colId xmlns:a16="http://schemas.microsoft.com/office/drawing/2014/main" val="20002"/>
                    </a:ext>
                  </a:extLst>
                </a:gridCol>
              </a:tblGrid>
              <a:tr h="370840">
                <a:tc>
                  <a:txBody>
                    <a:bodyPr/>
                    <a:lstStyle/>
                    <a:p>
                      <a:r>
                        <a:rPr lang="en-US" dirty="0"/>
                        <a:t>X1</a:t>
                      </a:r>
                    </a:p>
                  </a:txBody>
                  <a:tcPr/>
                </a:tc>
                <a:tc>
                  <a:txBody>
                    <a:bodyPr/>
                    <a:lstStyle/>
                    <a:p>
                      <a:r>
                        <a:rPr lang="en-US" dirty="0"/>
                        <a:t>X0</a:t>
                      </a:r>
                    </a:p>
                  </a:txBody>
                  <a:tcPr/>
                </a:tc>
                <a:tc>
                  <a:txBody>
                    <a:bodyPr/>
                    <a:lstStyle/>
                    <a:p>
                      <a:pPr algn="ctr"/>
                      <a:r>
                        <a:rPr lang="en-US" dirty="0"/>
                        <a:t>Action</a:t>
                      </a:r>
                    </a:p>
                  </a:txBody>
                  <a:tcPr/>
                </a:tc>
                <a:extLst>
                  <a:ext uri="{0D108BD9-81ED-4DB2-BD59-A6C34878D82A}">
                    <a16:rowId xmlns:a16="http://schemas.microsoft.com/office/drawing/2014/main" val="10000"/>
                  </a:ext>
                </a:extLst>
              </a:tr>
              <a:tr h="370840">
                <a:tc>
                  <a:txBody>
                    <a:bodyPr/>
                    <a:lstStyle/>
                    <a:p>
                      <a:r>
                        <a:rPr lang="en-US" dirty="0"/>
                        <a:t>0</a:t>
                      </a:r>
                    </a:p>
                  </a:txBody>
                  <a:tcPr/>
                </a:tc>
                <a:tc>
                  <a:txBody>
                    <a:bodyPr/>
                    <a:lstStyle/>
                    <a:p>
                      <a:r>
                        <a:rPr lang="en-US" dirty="0"/>
                        <a:t>0</a:t>
                      </a:r>
                    </a:p>
                  </a:txBody>
                  <a:tcPr/>
                </a:tc>
                <a:tc>
                  <a:txBody>
                    <a:bodyPr/>
                    <a:lstStyle/>
                    <a:p>
                      <a:r>
                        <a:rPr lang="en-US" dirty="0"/>
                        <a:t>Stop The Image</a:t>
                      </a:r>
                    </a:p>
                  </a:txBody>
                  <a:tcPr/>
                </a:tc>
                <a:extLst>
                  <a:ext uri="{0D108BD9-81ED-4DB2-BD59-A6C34878D82A}">
                    <a16:rowId xmlns:a16="http://schemas.microsoft.com/office/drawing/2014/main" val="10001"/>
                  </a:ext>
                </a:extLst>
              </a:tr>
              <a:tr h="370840">
                <a:tc>
                  <a:txBody>
                    <a:bodyPr/>
                    <a:lstStyle/>
                    <a:p>
                      <a:r>
                        <a:rPr lang="en-US" dirty="0"/>
                        <a:t>0</a:t>
                      </a:r>
                    </a:p>
                  </a:txBody>
                  <a:tcPr/>
                </a:tc>
                <a:tc>
                  <a:txBody>
                    <a:bodyPr/>
                    <a:lstStyle/>
                    <a:p>
                      <a:r>
                        <a:rPr lang="en-US" dirty="0"/>
                        <a:t>1</a:t>
                      </a:r>
                    </a:p>
                  </a:txBody>
                  <a:tcPr/>
                </a:tc>
                <a:tc>
                  <a:txBody>
                    <a:bodyPr/>
                    <a:lstStyle/>
                    <a:p>
                      <a:r>
                        <a:rPr lang="en-US" dirty="0"/>
                        <a:t>Moving Vertically</a:t>
                      </a:r>
                    </a:p>
                  </a:txBody>
                  <a:tcPr/>
                </a:tc>
                <a:extLst>
                  <a:ext uri="{0D108BD9-81ED-4DB2-BD59-A6C34878D82A}">
                    <a16:rowId xmlns:a16="http://schemas.microsoft.com/office/drawing/2014/main" val="10002"/>
                  </a:ext>
                </a:extLst>
              </a:tr>
              <a:tr h="370840">
                <a:tc>
                  <a:txBody>
                    <a:bodyPr/>
                    <a:lstStyle/>
                    <a:p>
                      <a:r>
                        <a:rPr lang="en-US" dirty="0"/>
                        <a:t>1</a:t>
                      </a:r>
                    </a:p>
                  </a:txBody>
                  <a:tcPr/>
                </a:tc>
                <a:tc>
                  <a:txBody>
                    <a:bodyPr/>
                    <a:lstStyle/>
                    <a:p>
                      <a:r>
                        <a:rPr lang="en-US" dirty="0"/>
                        <a:t>0</a:t>
                      </a:r>
                    </a:p>
                  </a:txBody>
                  <a:tcPr/>
                </a:tc>
                <a:tc>
                  <a:txBody>
                    <a:bodyPr/>
                    <a:lstStyle/>
                    <a:p>
                      <a:r>
                        <a:rPr lang="en-US" dirty="0"/>
                        <a:t>Moving Horizontally</a:t>
                      </a:r>
                    </a:p>
                  </a:txBody>
                  <a:tcPr/>
                </a:tc>
                <a:extLst>
                  <a:ext uri="{0D108BD9-81ED-4DB2-BD59-A6C34878D82A}">
                    <a16:rowId xmlns:a16="http://schemas.microsoft.com/office/drawing/2014/main" val="10003"/>
                  </a:ext>
                </a:extLst>
              </a:tr>
              <a:tr h="370840">
                <a:tc>
                  <a:txBody>
                    <a:bodyPr/>
                    <a:lstStyle/>
                    <a:p>
                      <a:r>
                        <a:rPr lang="en-US" dirty="0"/>
                        <a:t>1</a:t>
                      </a:r>
                    </a:p>
                  </a:txBody>
                  <a:tcPr/>
                </a:tc>
                <a:tc>
                  <a:txBody>
                    <a:bodyPr/>
                    <a:lstStyle/>
                    <a:p>
                      <a:r>
                        <a:rPr lang="en-US" dirty="0"/>
                        <a:t>1</a:t>
                      </a:r>
                    </a:p>
                  </a:txBody>
                  <a:tcPr/>
                </a:tc>
                <a:tc>
                  <a:txBody>
                    <a:bodyPr/>
                    <a:lstStyle/>
                    <a:p>
                      <a:r>
                        <a:rPr lang="en-US" dirty="0"/>
                        <a:t>Moving</a:t>
                      </a:r>
                      <a:r>
                        <a:rPr lang="en-US" baseline="0" dirty="0"/>
                        <a:t> Diagonally</a:t>
                      </a:r>
                      <a:endParaRPr lang="en-US"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733048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57273-379B-48DB-880D-D3A50BC2C964}"/>
              </a:ext>
            </a:extLst>
          </p:cNvPr>
          <p:cNvSpPr>
            <a:spLocks noGrp="1"/>
          </p:cNvSpPr>
          <p:nvPr>
            <p:ph type="title"/>
          </p:nvPr>
        </p:nvSpPr>
        <p:spPr>
          <a:xfrm>
            <a:off x="457200" y="344714"/>
            <a:ext cx="7620000" cy="1179285"/>
          </a:xfrm>
        </p:spPr>
        <p:txBody>
          <a:bodyPr/>
          <a:lstStyle/>
          <a:p>
            <a:r>
              <a:rPr lang="en-GB" dirty="0"/>
              <a:t>Task 2: Racing Cars </a:t>
            </a:r>
            <a:r>
              <a:rPr lang="en-US" dirty="0"/>
              <a:t>Game </a:t>
            </a:r>
            <a:br>
              <a:rPr lang="en-GB" dirty="0"/>
            </a:br>
            <a:br>
              <a:rPr lang="en-GB" dirty="0"/>
            </a:br>
            <a:r>
              <a:rPr lang="en-GB" sz="2800" dirty="0">
                <a:solidFill>
                  <a:schemeClr val="accent6"/>
                </a:solidFill>
                <a:latin typeface="+mn-lt"/>
              </a:rPr>
              <a:t>One Player Vs. automated flow of cars</a:t>
            </a:r>
            <a:endParaRPr lang="en-US" sz="2800" dirty="0">
              <a:solidFill>
                <a:schemeClr val="accent6"/>
              </a:solidFill>
              <a:latin typeface="+mn-lt"/>
            </a:endParaRPr>
          </a:p>
        </p:txBody>
      </p:sp>
      <p:sp>
        <p:nvSpPr>
          <p:cNvPr id="4" name="Slide Number Placeholder 3">
            <a:extLst>
              <a:ext uri="{FF2B5EF4-FFF2-40B4-BE49-F238E27FC236}">
                <a16:creationId xmlns:a16="http://schemas.microsoft.com/office/drawing/2014/main" id="{F0C32F85-9662-4B91-9AE3-D98B2F10C71F}"/>
              </a:ext>
            </a:extLst>
          </p:cNvPr>
          <p:cNvSpPr>
            <a:spLocks noGrp="1"/>
          </p:cNvSpPr>
          <p:nvPr>
            <p:ph type="sldNum" sz="quarter" idx="12"/>
          </p:nvPr>
        </p:nvSpPr>
        <p:spPr/>
        <p:txBody>
          <a:bodyPr/>
          <a:lstStyle/>
          <a:p>
            <a:fld id="{6C393D11-878F-4925-9C0B-0C3DBCE73A58}" type="slidenum">
              <a:rPr lang="en-US" altLang="en-US" smtClean="0"/>
              <a:pPr/>
              <a:t>5</a:t>
            </a:fld>
            <a:endParaRPr lang="en-US" altLang="en-US"/>
          </a:p>
        </p:txBody>
      </p:sp>
      <p:pic>
        <p:nvPicPr>
          <p:cNvPr id="7" name="Car racing FPGA game on Altera DE2 board">
            <a:hlinkClick r:id="" action="ppaction://media"/>
            <a:extLst>
              <a:ext uri="{FF2B5EF4-FFF2-40B4-BE49-F238E27FC236}">
                <a16:creationId xmlns:a16="http://schemas.microsoft.com/office/drawing/2014/main" id="{FADC81D2-5A75-4F47-A5BE-8B8F52F2CEA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57200" y="2038803"/>
            <a:ext cx="7620000" cy="4286250"/>
          </a:xfrm>
        </p:spPr>
      </p:pic>
    </p:spTree>
    <p:extLst>
      <p:ext uri="{BB962C8B-B14F-4D97-AF65-F5344CB8AC3E}">
        <p14:creationId xmlns:p14="http://schemas.microsoft.com/office/powerpoint/2010/main" val="160883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40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2145485"/>
            <a:ext cx="7620000" cy="4800600"/>
          </a:xfrm>
        </p:spPr>
        <p:txBody>
          <a:bodyPr/>
          <a:lstStyle/>
          <a:p>
            <a:pPr algn="just"/>
            <a:r>
              <a:rPr lang="en-US" sz="1800" dirty="0"/>
              <a:t>Keyboard interface with VGA display</a:t>
            </a:r>
          </a:p>
          <a:p>
            <a:pPr algn="just"/>
            <a:endParaRPr lang="en-US" sz="1800" dirty="0"/>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6</a:t>
            </a:fld>
            <a:endParaRPr lang="en-US" altLang="en-US"/>
          </a:p>
        </p:txBody>
      </p:sp>
      <p:pic>
        <p:nvPicPr>
          <p:cNvPr id="2050" name="Picture 2"/>
          <p:cNvPicPr>
            <a:picLocks noChangeAspect="1" noChangeArrowheads="1"/>
          </p:cNvPicPr>
          <p:nvPr/>
        </p:nvPicPr>
        <p:blipFill>
          <a:blip r:embed="rId2">
            <a:duotone>
              <a:prstClr val="black"/>
              <a:schemeClr val="tx2">
                <a:tint val="45000"/>
                <a:satMod val="400000"/>
              </a:schemeClr>
            </a:duotone>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62000" y="3645673"/>
            <a:ext cx="2447925" cy="180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3276600" y="2743200"/>
            <a:ext cx="2286000"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FPGA</a:t>
            </a: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19750" y="3645673"/>
            <a:ext cx="2095500" cy="1743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Curved Connector 8"/>
          <p:cNvCxnSpPr>
            <a:stCxn id="5" idx="3"/>
            <a:endCxn id="2051" idx="0"/>
          </p:cNvCxnSpPr>
          <p:nvPr/>
        </p:nvCxnSpPr>
        <p:spPr>
          <a:xfrm>
            <a:off x="5562600" y="3086100"/>
            <a:ext cx="1104900" cy="559573"/>
          </a:xfrm>
          <a:prstGeom prst="curvedConnector2">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1" name="Curved Connector 10"/>
          <p:cNvCxnSpPr>
            <a:stCxn id="2050" idx="0"/>
            <a:endCxn id="5" idx="1"/>
          </p:cNvCxnSpPr>
          <p:nvPr/>
        </p:nvCxnSpPr>
        <p:spPr>
          <a:xfrm rot="5400000" flipH="1" flipV="1">
            <a:off x="2351495" y="2720569"/>
            <a:ext cx="559573" cy="1290637"/>
          </a:xfrm>
          <a:prstGeom prst="curvedConnector2">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B5DD86E4-A534-743D-1237-9C3AC8698C33}"/>
              </a:ext>
            </a:extLst>
          </p:cNvPr>
          <p:cNvSpPr txBox="1">
            <a:spLocks noGrp="1"/>
          </p:cNvSpPr>
          <p:nvPr>
            <p:ph type="title"/>
          </p:nvPr>
        </p:nvSpPr>
        <p:spPr>
          <a:xfrm>
            <a:off x="457200" y="274638"/>
            <a:ext cx="7620000" cy="1325562"/>
          </a:xfrm>
          <a:prstGeom prst="rect">
            <a:avLst/>
          </a:prstGeom>
        </p:spPr>
        <p:txBody>
          <a:bodyPr vert="horz" lIns="91440" tIns="45720" rIns="91440" bIns="45720" rtlCol="0" anchor="ctr">
            <a:noAutofit/>
          </a:bodyPr>
          <a:lst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a:lstStyle>
          <a:p>
            <a:pPr fontAlgn="auto">
              <a:spcAft>
                <a:spcPts val="0"/>
              </a:spcAft>
            </a:pPr>
            <a:r>
              <a:rPr lang="en-GB" dirty="0"/>
              <a:t>Task 2: Racing Cars </a:t>
            </a:r>
            <a:r>
              <a:rPr lang="en-US" dirty="0"/>
              <a:t>Game</a:t>
            </a:r>
            <a:br>
              <a:rPr lang="en-GB" dirty="0"/>
            </a:br>
            <a:r>
              <a:rPr lang="en-GB" dirty="0"/>
              <a:t> </a:t>
            </a:r>
            <a:br>
              <a:rPr lang="en-GB" dirty="0"/>
            </a:br>
            <a:r>
              <a:rPr lang="en-GB" sz="2800" dirty="0">
                <a:solidFill>
                  <a:schemeClr val="accent6"/>
                </a:solidFill>
                <a:latin typeface="+mn-lt"/>
              </a:rPr>
              <a:t>One Player Vs. automated flow of cars</a:t>
            </a:r>
            <a:endParaRPr lang="en-US" sz="2800" dirty="0">
              <a:solidFill>
                <a:schemeClr val="accent6"/>
              </a:solidFill>
              <a:latin typeface="+mn-lt"/>
            </a:endParaRPr>
          </a:p>
        </p:txBody>
      </p:sp>
    </p:spTree>
    <p:extLst>
      <p:ext uri="{BB962C8B-B14F-4D97-AF65-F5344CB8AC3E}">
        <p14:creationId xmlns:p14="http://schemas.microsoft.com/office/powerpoint/2010/main" val="1871557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Keyboard Interface</a:t>
            </a:r>
          </a:p>
        </p:txBody>
      </p:sp>
      <p:sp>
        <p:nvSpPr>
          <p:cNvPr id="3" name="Content Placeholder 2"/>
          <p:cNvSpPr>
            <a:spLocks noGrp="1"/>
          </p:cNvSpPr>
          <p:nvPr>
            <p:ph idx="1"/>
          </p:nvPr>
        </p:nvSpPr>
        <p:spPr/>
        <p:txBody>
          <a:bodyPr>
            <a:normAutofit/>
          </a:bodyPr>
          <a:lstStyle/>
          <a:p>
            <a:pPr algn="just"/>
            <a:r>
              <a:rPr lang="en-US" sz="2000" dirty="0"/>
              <a:t>The interface between the FPGA and the keyboard is achieved through USB HID host. Two signals are used for the ps/2 communication interface with the keyboard.</a:t>
            </a:r>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7</a:t>
            </a:fld>
            <a:endParaRPr lang="en-US" altLang="en-US"/>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3429000"/>
            <a:ext cx="5476875" cy="1943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93939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Keyboard Interface </a:t>
            </a:r>
          </a:p>
        </p:txBody>
      </p:sp>
      <p:sp>
        <p:nvSpPr>
          <p:cNvPr id="3" name="Content Placeholder 2"/>
          <p:cNvSpPr>
            <a:spLocks noGrp="1"/>
          </p:cNvSpPr>
          <p:nvPr>
            <p:ph idx="1"/>
          </p:nvPr>
        </p:nvSpPr>
        <p:spPr/>
        <p:txBody>
          <a:bodyPr>
            <a:normAutofit/>
          </a:bodyPr>
          <a:lstStyle/>
          <a:p>
            <a:pPr algn="just"/>
            <a:r>
              <a:rPr lang="en-GB" sz="2000" dirty="0"/>
              <a:t>PS/2-style keyboards use scan codes to communicate key press data. Each key is assigned a code that is sent whenever the key is pressed. If the key is held down, the scan code will be sent repeatedly about once every 100ms. When a key is released, an F0 key-up code is sent, followed by the scan code of the released key. </a:t>
            </a:r>
            <a:endParaRPr lang="en-US" sz="2000" dirty="0"/>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8</a:t>
            </a:fld>
            <a:endParaRPr lang="en-US" altLang="en-US"/>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3352800"/>
            <a:ext cx="6434138" cy="30030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99316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PS/2 Communication Interface</a:t>
            </a:r>
          </a:p>
        </p:txBody>
      </p:sp>
      <p:sp>
        <p:nvSpPr>
          <p:cNvPr id="3" name="Content Placeholder 2"/>
          <p:cNvSpPr>
            <a:spLocks noGrp="1"/>
          </p:cNvSpPr>
          <p:nvPr>
            <p:ph idx="1"/>
          </p:nvPr>
        </p:nvSpPr>
        <p:spPr/>
        <p:txBody>
          <a:bodyPr>
            <a:normAutofit/>
          </a:bodyPr>
          <a:lstStyle/>
          <a:p>
            <a:pPr algn="just"/>
            <a:r>
              <a:rPr lang="en-US" sz="2000" dirty="0"/>
              <a:t>PS/2 is a serial communication using a 2-wire bus.</a:t>
            </a:r>
            <a:r>
              <a:rPr lang="en-GB" sz="2000" dirty="0"/>
              <a:t> The keyboard use 11-bit words that include a start bit, data byte (LSB first), odd parity, and stop bit. The clock and data signals are only driven when data transfers occur; otherwise they are held in the idle state at logic '1‘.</a:t>
            </a:r>
            <a:endParaRPr lang="en-US" sz="2000" dirty="0"/>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9</a:t>
            </a:fld>
            <a:endParaRPr lang="en-US" altLang="en-US"/>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3276600"/>
            <a:ext cx="4667250" cy="2647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65181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Adjacency">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1378</TotalTime>
  <Words>151</Words>
  <Application>Microsoft Office PowerPoint</Application>
  <PresentationFormat>On-screen Show (4:3)</PresentationFormat>
  <Paragraphs>61</Paragraphs>
  <Slides>12</Slides>
  <Notes>1</Notes>
  <HiddenSlides>0</HiddenSlides>
  <MMClips>2</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Adjacency</vt:lpstr>
      <vt:lpstr>Advanced Microelectronics Lab</vt:lpstr>
      <vt:lpstr>Hints</vt:lpstr>
      <vt:lpstr>VGA Control</vt:lpstr>
      <vt:lpstr>VGA Control</vt:lpstr>
      <vt:lpstr>Task 2: Racing Cars Game   One Player Vs. automated flow of cars</vt:lpstr>
      <vt:lpstr>Task 2: Racing Cars Game   One Player Vs. automated flow of cars</vt:lpstr>
      <vt:lpstr>Keyboard Interface</vt:lpstr>
      <vt:lpstr>Keyboard Interface </vt:lpstr>
      <vt:lpstr>PS/2 Communication Interface</vt:lpstr>
      <vt:lpstr>Debounce Circuit</vt:lpstr>
      <vt:lpstr>Required VHDL Modules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Microelectronics Lab</dc:title>
  <dc:creator>Sandy Atef Abdelmalak</dc:creator>
  <cp:lastModifiedBy>MEGA DR01D</cp:lastModifiedBy>
  <cp:revision>46</cp:revision>
  <cp:lastPrinted>1601-01-01T00:00:00Z</cp:lastPrinted>
  <dcterms:created xsi:type="dcterms:W3CDTF">2019-01-29T05:53:53Z</dcterms:created>
  <dcterms:modified xsi:type="dcterms:W3CDTF">2024-02-21T18:17:11Z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TC102037701033</vt:lpwstr>
  </property>
</Properties>
</file>

<file path=docProps/thumbnail.jpeg>
</file>